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56" r:id="rId5"/>
    <p:sldId id="261" r:id="rId6"/>
    <p:sldId id="262" r:id="rId7"/>
    <p:sldId id="257" r:id="rId8"/>
    <p:sldId id="258" r:id="rId9"/>
    <p:sldId id="263" r:id="rId10"/>
    <p:sldId id="322" r:id="rId11"/>
    <p:sldId id="259" r:id="rId12"/>
    <p:sldId id="304" r:id="rId13"/>
    <p:sldId id="308" r:id="rId14"/>
    <p:sldId id="307" r:id="rId15"/>
    <p:sldId id="309" r:id="rId16"/>
    <p:sldId id="310" r:id="rId17"/>
    <p:sldId id="311" r:id="rId18"/>
    <p:sldId id="313" r:id="rId19"/>
    <p:sldId id="291" r:id="rId20"/>
    <p:sldId id="314" r:id="rId21"/>
    <p:sldId id="316" r:id="rId22"/>
    <p:sldId id="317" r:id="rId23"/>
    <p:sldId id="318" r:id="rId24"/>
    <p:sldId id="319" r:id="rId25"/>
    <p:sldId id="271" r:id="rId26"/>
    <p:sldId id="272" r:id="rId27"/>
    <p:sldId id="293" r:id="rId28"/>
    <p:sldId id="289" r:id="rId29"/>
    <p:sldId id="323" r:id="rId30"/>
    <p:sldId id="290" r:id="rId31"/>
    <p:sldId id="326" r:id="rId32"/>
    <p:sldId id="275" r:id="rId33"/>
    <p:sldId id="283" r:id="rId34"/>
    <p:sldId id="302" r:id="rId35"/>
    <p:sldId id="303" r:id="rId36"/>
    <p:sldId id="321" r:id="rId37"/>
    <p:sldId id="277" r:id="rId38"/>
    <p:sldId id="278" r:id="rId39"/>
    <p:sldId id="279" r:id="rId40"/>
    <p:sldId id="297" r:id="rId41"/>
    <p:sldId id="280" r:id="rId42"/>
    <p:sldId id="284" r:id="rId43"/>
    <p:sldId id="288" r:id="rId44"/>
    <p:sldId id="286" r:id="rId45"/>
    <p:sldId id="324" r:id="rId46"/>
    <p:sldId id="325" r:id="rId47"/>
    <p:sldId id="296" r:id="rId48"/>
  </p:sldIdLst>
  <p:sldSz cx="9144000" cy="6858000" type="screen4x3"/>
  <p:notesSz cx="6881813" cy="100155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230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7313" y="951230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ED19F-377A-4A81-BA70-8055FB3431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07218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757738"/>
            <a:ext cx="5505450" cy="45069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230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7313" y="951230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AC81D-D25D-4288-B168-73A8B137A1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5074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388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44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19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0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29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37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98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24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85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70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13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79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9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05198-7BBC-4888-935C-98BF5319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9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nl/url?sa=i&amp;rct=j&amp;q=&amp;esrc=s&amp;source=images&amp;cd=&amp;cad=rja&amp;uact=8&amp;ved=0ahUKEwj9ufiYguzZAhUGCewKHac-A3wQjRwIBg&amp;url=https://werkenbijns.nl/nieuws/nieuwe-hema-op-station-utrecht-centraal-zoekt-verkoopteam/&amp;psig=AOvVaw3nNTr4vZol521-embNieCu&amp;ust=1521123880486197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nl/url?sa=i&amp;rct=j&amp;q=&amp;esrc=s&amp;source=images&amp;cd=&amp;cad=rja&amp;uact=8&amp;ved=0ahUKEwj72f6jh-zZAhXF-6QKHThrBaYQjRwIBg&amp;url=https://www.ze.nl/artikel/243173-droombaan-hema-is-op-zoek-naar-tompoucekoningin-&amp;psig=AOvVaw3ZxNYWGm9KsSmREIl_pIo9&amp;ust=1521125209675595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nl/url?sa=i&amp;rct=j&amp;q=&amp;esrc=s&amp;source=images&amp;cd=&amp;cad=rja&amp;uact=8&amp;ved=0ahUKEwiK5_23h-zZAhXOhqQKHc64CrkQjRwIBg&amp;url=https://marleenstoetzer.wordpress.com/2013/11/21/het-geheim-van-de-hema/&amp;psig=AOvVaw3ZxNYWGm9KsSmREIl_pIo9&amp;ust=1521125209675595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google.nl/url?sa=i&amp;rct=j&amp;q=&amp;esrc=s&amp;source=images&amp;cd=&amp;cad=rja&amp;uact=8&amp;ved=0ahUKEwimmZfXh-zZAhXI_aQKHWeMC90QjRwIBg&amp;url=http://www.bembem.nl/cadeaubon/hema-cadeaukaart/&amp;psig=AOvVaw0b4zMleMYT8CYwkx4VP1MF&amp;ust=1521125353100341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nl/url?sa=i&amp;rct=j&amp;q=&amp;esrc=s&amp;source=images&amp;cd=&amp;cad=rja&amp;uact=8&amp;ved=0ahUKEwidrIeC_OvZAhXF6aQKHcqDAQIQjRwIBg&amp;url=https://nl.linkedin.com/pulse/de-voordelen-van-7-zekerheden-alexander-v-van-dijl&amp;psig=AOvVaw0LmQ7xIadRalpB78ulfKld&amp;ust=1521122223504088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ogle.nl/url?sa=i&amp;rct=j&amp;q=&amp;esrc=s&amp;source=images&amp;cd=&amp;cad=rja&amp;uact=8&amp;ved=0ahUKEwjmlr6n_OvZAhVQy6QKHWFqBgwQjRwIBg&amp;url=https://fenmen.nl/vd-het-einde-van-een-warenhuisgigant-was-al-eerder-begonnen/&amp;psig=AOvVaw08s0QOlU2Ipc3HHwAxvibY&amp;ust=1521122301555232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/>
          <a:lstStyle/>
          <a:p>
            <a:r>
              <a:rPr lang="nl-NL" dirty="0"/>
              <a:t>Marketing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5656" y="2285789"/>
            <a:ext cx="6400800" cy="1752600"/>
          </a:xfrm>
        </p:spPr>
        <p:txBody>
          <a:bodyPr/>
          <a:lstStyle/>
          <a:p>
            <a:r>
              <a:rPr lang="nl-NL" dirty="0"/>
              <a:t>Altijd en overal om ons heen</a:t>
            </a:r>
          </a:p>
        </p:txBody>
      </p:sp>
      <p:pic>
        <p:nvPicPr>
          <p:cNvPr id="5122" name="Picture 2" descr="Marketing is een must! En Sales is noodzakelijk">
            <a:extLst>
              <a:ext uri="{FF2B5EF4-FFF2-40B4-BE49-F238E27FC236}">
                <a16:creationId xmlns:a16="http://schemas.microsoft.com/office/drawing/2014/main" id="{CEA629E1-4919-425C-8C01-EBDEFCA8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62089"/>
            <a:ext cx="4896544" cy="355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533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3" b="13357"/>
          <a:stretch/>
        </p:blipFill>
        <p:spPr bwMode="auto">
          <a:xfrm>
            <a:off x="1259632" y="44624"/>
            <a:ext cx="6429375" cy="6741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31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logo hem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8712968" cy="57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7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Welke concepten zijn 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Rookworsten</a:t>
            </a:r>
          </a:p>
          <a:p>
            <a:r>
              <a:rPr lang="nl-NL" dirty="0"/>
              <a:t>Jip en Janneke</a:t>
            </a:r>
          </a:p>
          <a:p>
            <a:r>
              <a:rPr lang="nl-NL" dirty="0"/>
              <a:t>Tompoezen</a:t>
            </a:r>
          </a:p>
          <a:p>
            <a:r>
              <a:rPr lang="nl-NL" dirty="0"/>
              <a:t>Écht Hema!</a:t>
            </a:r>
          </a:p>
          <a:p>
            <a:r>
              <a:rPr lang="nl-NL" dirty="0"/>
              <a:t>……………………………………..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582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lekker hem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23" y="548680"/>
            <a:ext cx="5732081" cy="60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83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fbeeldingsresultaat voor lekker hem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7989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8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fbeeldingsresultaat voor kenmerken hem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2376"/>
            <a:ext cx="5616624" cy="55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8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Marketing instrumenten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P(rijs)</a:t>
            </a:r>
          </a:p>
          <a:p>
            <a:r>
              <a:rPr lang="nl-NL" dirty="0"/>
              <a:t>P(</a:t>
            </a:r>
            <a:r>
              <a:rPr lang="nl-NL" dirty="0" err="1"/>
              <a:t>roduct</a:t>
            </a:r>
            <a:r>
              <a:rPr lang="nl-NL" dirty="0"/>
              <a:t>)</a:t>
            </a:r>
          </a:p>
          <a:p>
            <a:r>
              <a:rPr lang="nl-NL" dirty="0"/>
              <a:t>P(laats)</a:t>
            </a:r>
          </a:p>
          <a:p>
            <a:r>
              <a:rPr lang="nl-NL" dirty="0"/>
              <a:t>P(</a:t>
            </a:r>
            <a:r>
              <a:rPr lang="nl-NL" dirty="0" err="1"/>
              <a:t>romotie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P(</a:t>
            </a:r>
            <a:r>
              <a:rPr lang="nl-NL" dirty="0" err="1"/>
              <a:t>ersoneel</a:t>
            </a:r>
            <a:r>
              <a:rPr lang="nl-NL" dirty="0"/>
              <a:t>)</a:t>
            </a:r>
          </a:p>
          <a:p>
            <a:r>
              <a:rPr lang="nl-NL" dirty="0"/>
              <a:t>P(</a:t>
            </a:r>
            <a:r>
              <a:rPr lang="nl-NL" dirty="0" err="1"/>
              <a:t>roces</a:t>
            </a:r>
            <a:r>
              <a:rPr lang="nl-NL" dirty="0"/>
              <a:t>)</a:t>
            </a:r>
          </a:p>
          <a:p>
            <a:r>
              <a:rPr lang="nl-NL" dirty="0"/>
              <a:t>P(</a:t>
            </a:r>
            <a:r>
              <a:rPr lang="nl-NL" dirty="0" err="1"/>
              <a:t>hysical</a:t>
            </a:r>
            <a:r>
              <a:rPr lang="nl-NL" dirty="0"/>
              <a:t>) </a:t>
            </a:r>
            <a:r>
              <a:rPr lang="nl-NL" dirty="0" err="1"/>
              <a:t>evidence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60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jumbo de 7 zekerhed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1685"/>
            <a:ext cx="9144000" cy="52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98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Vormen van Marketing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Consumenten marketing</a:t>
            </a:r>
          </a:p>
          <a:p>
            <a:r>
              <a:rPr lang="nl-NL" dirty="0"/>
              <a:t>Trade Marketing</a:t>
            </a:r>
          </a:p>
          <a:p>
            <a:r>
              <a:rPr lang="nl-NL" dirty="0"/>
              <a:t>Retail marketing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2942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cilitaire-producten.leenderswebshop.nl/product_image/800x600/1542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" y="952355"/>
            <a:ext cx="3967158" cy="297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waspoedershop.nl/image/cache/data/Ariel/ariel%20vloeibaar%20wasmiddel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" y="3882867"/>
            <a:ext cx="2959046" cy="2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unilever.nl/Images/UnoxAp273_tcm164-313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26"/>
            <a:ext cx="26003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unilever.nl/Images/KnorrLogo273_tcm164-3172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44" y="1826972"/>
            <a:ext cx="26003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euro-store.com.ua/image/cache/data-products-zg921-1000x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02" y="3927725"/>
            <a:ext cx="2839260" cy="283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3.bp.blogspot.com/_nCbxmvJVcQg/TTpoC1gruGI/AAAAAAAAC7w/hXTF5xhgSq8/s1600/pampers%2Bdiap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97" y="3870903"/>
            <a:ext cx="2968840" cy="29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5536" y="188640"/>
            <a:ext cx="58056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Consumenten marketing</a:t>
            </a:r>
          </a:p>
          <a:p>
            <a:r>
              <a:rPr lang="nl-NL" sz="1600" dirty="0"/>
              <a:t> </a:t>
            </a:r>
            <a:r>
              <a:rPr lang="nl-NL" dirty="0"/>
              <a:t>Producent versus consument</a:t>
            </a:r>
          </a:p>
        </p:txBody>
      </p:sp>
    </p:spTree>
    <p:extLst>
      <p:ext uri="{BB962C8B-B14F-4D97-AF65-F5344CB8AC3E}">
        <p14:creationId xmlns:p14="http://schemas.microsoft.com/office/powerpoint/2010/main" val="173498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Marketing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Wat is Marketing?</a:t>
            </a:r>
          </a:p>
          <a:p>
            <a:r>
              <a:rPr lang="nl-NL" dirty="0"/>
              <a:t>Definitie: </a:t>
            </a:r>
          </a:p>
          <a:p>
            <a:pPr lvl="1"/>
            <a:r>
              <a:rPr lang="nl-NL" dirty="0"/>
              <a:t>Ken je markt</a:t>
            </a:r>
          </a:p>
          <a:p>
            <a:pPr lvl="1"/>
            <a:r>
              <a:rPr lang="nl-NL" dirty="0"/>
              <a:t>Alle activiteiten om aan de wensen behoeften klant te voorzien;</a:t>
            </a:r>
          </a:p>
          <a:p>
            <a:r>
              <a:rPr lang="nl-NL" dirty="0"/>
              <a:t>Onderdeel van Commercieel Management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541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reclamefolders.com/wp-content/uploads/2014/11/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1264"/>
            <a:ext cx="5255966" cy="29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loco-enzo.dmailer.nl/upload/36/sligro%20mo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2008"/>
            <a:ext cx="472660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edodesign.nl/wp-content/uploads/2013/06/staple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37" y="3277283"/>
            <a:ext cx="4768463" cy="357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69243" y="757862"/>
            <a:ext cx="36724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Trade Marketing</a:t>
            </a:r>
          </a:p>
          <a:p>
            <a:r>
              <a:rPr lang="nl-NL" dirty="0"/>
              <a:t>Bedrijf versus bedrijf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368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createandcommunicatelife.files.wordpress.com/2013/11/1231209_563407583709252_150008622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3030560"/>
            <a:ext cx="3187436" cy="37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lo Jumbo | Kim in de pen blogt">
            <a:extLst>
              <a:ext uri="{FF2B5EF4-FFF2-40B4-BE49-F238E27FC236}">
                <a16:creationId xmlns:a16="http://schemas.microsoft.com/office/drawing/2014/main" id="{EA0567B6-EF53-41AB-9E2C-63CE7819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22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H-manager Ilse is de nieuwe Harry Piekema – en de lat ligt heel hoog">
            <a:extLst>
              <a:ext uri="{FF2B5EF4-FFF2-40B4-BE49-F238E27FC236}">
                <a16:creationId xmlns:a16="http://schemas.microsoft.com/office/drawing/2014/main" id="{A48D10EA-324B-448E-96E8-093E3A3C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48" y="2195864"/>
            <a:ext cx="2817664" cy="2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hkamp.nl - Nog 2 dagen en dan beginnen de Wannahave Days... | Facebook">
            <a:extLst>
              <a:ext uri="{FF2B5EF4-FFF2-40B4-BE49-F238E27FC236}">
                <a16:creationId xmlns:a16="http://schemas.microsoft.com/office/drawing/2014/main" id="{E3F918FE-BB73-43E2-B924-CA305E27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27" y="-43636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D4932AC-B365-4F92-90A7-2CE3F8A68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274685"/>
            <a:ext cx="2627987" cy="328498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6952538-D0E7-4AEC-8602-40844A363854}"/>
              </a:ext>
            </a:extLst>
          </p:cNvPr>
          <p:cNvSpPr txBox="1"/>
          <p:nvPr/>
        </p:nvSpPr>
        <p:spPr>
          <a:xfrm>
            <a:off x="2915816" y="4443578"/>
            <a:ext cx="26642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             Retail             </a:t>
            </a:r>
          </a:p>
          <a:p>
            <a:r>
              <a:rPr lang="nl-NL" sz="3200" dirty="0"/>
              <a:t>     Marketing</a:t>
            </a:r>
          </a:p>
          <a:p>
            <a:r>
              <a:rPr lang="nl-NL" dirty="0"/>
              <a:t>Retailer versus consument</a:t>
            </a:r>
          </a:p>
        </p:txBody>
      </p:sp>
    </p:spTree>
    <p:extLst>
      <p:ext uri="{BB962C8B-B14F-4D97-AF65-F5344CB8AC3E}">
        <p14:creationId xmlns:p14="http://schemas.microsoft.com/office/powerpoint/2010/main" val="157287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Markt Segmentatie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Opdelen van de markt</a:t>
            </a:r>
          </a:p>
          <a:p>
            <a:r>
              <a:rPr lang="nl-NL" dirty="0"/>
              <a:t>Bepalen van Doelgroepen</a:t>
            </a:r>
          </a:p>
          <a:p>
            <a:r>
              <a:rPr lang="nl-NL" dirty="0"/>
              <a:t>Afstemmen van P(rijs), P(</a:t>
            </a:r>
            <a:r>
              <a:rPr lang="nl-NL" dirty="0" err="1"/>
              <a:t>roduct</a:t>
            </a:r>
            <a:r>
              <a:rPr lang="nl-NL" dirty="0"/>
              <a:t>) en P(</a:t>
            </a:r>
            <a:r>
              <a:rPr lang="nl-NL" dirty="0" err="1"/>
              <a:t>romotie</a:t>
            </a:r>
            <a:r>
              <a:rPr lang="nl-NL" dirty="0"/>
              <a:t>)</a:t>
            </a:r>
          </a:p>
          <a:p>
            <a:r>
              <a:rPr lang="nl-NL" dirty="0"/>
              <a:t>Homogene groepen</a:t>
            </a:r>
          </a:p>
          <a:p>
            <a:r>
              <a:rPr lang="nl-NL" dirty="0"/>
              <a:t>Snel inspelen op veranderende behoeften en wensen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4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Markt segmentatie criteria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Geografisch</a:t>
            </a:r>
          </a:p>
          <a:p>
            <a:r>
              <a:rPr lang="nl-NL" dirty="0"/>
              <a:t>Demografisch</a:t>
            </a:r>
          </a:p>
          <a:p>
            <a:r>
              <a:rPr lang="nl-NL" dirty="0"/>
              <a:t>Socio-economisch</a:t>
            </a:r>
          </a:p>
          <a:p>
            <a:r>
              <a:rPr lang="nl-NL" dirty="0"/>
              <a:t>Psychologisch</a:t>
            </a:r>
          </a:p>
          <a:p>
            <a:r>
              <a:rPr lang="nl-NL" dirty="0"/>
              <a:t>Koopgedrag</a:t>
            </a:r>
          </a:p>
          <a:p>
            <a:r>
              <a:rPr lang="nl-NL" dirty="0"/>
              <a:t>Basisbehoefte</a:t>
            </a:r>
          </a:p>
          <a:p>
            <a:r>
              <a:rPr lang="nl-NL"/>
              <a:t>Leefstijl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512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igitaleconomics.nl/wp-content/uploads/2014/04/gplus-wallpape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" y="1412776"/>
            <a:ext cx="9080500" cy="51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39552" y="332656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Welke marktsegmenten heeft deze organisatie 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938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Markt strategieën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Ongedifferentieerde strategie (Alles)</a:t>
            </a:r>
          </a:p>
          <a:p>
            <a:r>
              <a:rPr lang="nl-NL" dirty="0"/>
              <a:t>Gedifferentieerde strategie (in Delen)</a:t>
            </a:r>
          </a:p>
          <a:p>
            <a:r>
              <a:rPr lang="nl-NL" dirty="0"/>
              <a:t>Geconcentreerde strategie (specifiek)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D2EA98-BC75-4908-97B3-B77DCEA6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571663"/>
            <a:ext cx="5976664" cy="29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ikimarketing.nl/cms/framework/uploads/cola.jpeg">
            <a:extLst>
              <a:ext uri="{FF2B5EF4-FFF2-40B4-BE49-F238E27FC236}">
                <a16:creationId xmlns:a16="http://schemas.microsoft.com/office/drawing/2014/main" id="{9F972F5B-6C02-4EC3-A7B0-2C4EE7C3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131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61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 formule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Onderdeel van het commercieel plan</a:t>
            </a:r>
          </a:p>
          <a:p>
            <a:r>
              <a:rPr lang="nl-NL" dirty="0"/>
              <a:t>Wordt ingevuld door de marketing mix</a:t>
            </a:r>
          </a:p>
          <a:p>
            <a:r>
              <a:rPr lang="nl-NL" dirty="0"/>
              <a:t>Wat is een formule:</a:t>
            </a:r>
          </a:p>
          <a:p>
            <a:pPr lvl="1"/>
            <a:r>
              <a:rPr lang="nl-NL" dirty="0"/>
              <a:t>Het assortiment</a:t>
            </a:r>
          </a:p>
          <a:p>
            <a:pPr lvl="1"/>
            <a:r>
              <a:rPr lang="nl-NL" dirty="0"/>
              <a:t>Wensen klanten</a:t>
            </a:r>
          </a:p>
          <a:p>
            <a:pPr lvl="1"/>
            <a:r>
              <a:rPr lang="nl-NL" dirty="0"/>
              <a:t>Marktpositie</a:t>
            </a:r>
          </a:p>
        </p:txBody>
      </p:sp>
    </p:spTree>
    <p:extLst>
      <p:ext uri="{BB962C8B-B14F-4D97-AF65-F5344CB8AC3E}">
        <p14:creationId xmlns:p14="http://schemas.microsoft.com/office/powerpoint/2010/main" val="40424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5AFE437-31E1-45FC-AFB7-22A36E0C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Retail buying study 2018 - Mediabureau Initiative">
            <a:extLst>
              <a:ext uri="{FF2B5EF4-FFF2-40B4-BE49-F238E27FC236}">
                <a16:creationId xmlns:a16="http://schemas.microsoft.com/office/drawing/2014/main" id="{31733A06-6838-4FB2-947F-E166DA35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42913"/>
          <a:stretch/>
        </p:blipFill>
        <p:spPr bwMode="auto">
          <a:xfrm>
            <a:off x="477329" y="476672"/>
            <a:ext cx="854271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15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Winkel imago</a:t>
            </a:r>
            <a:br>
              <a:rPr lang="nl-NL" dirty="0"/>
            </a:br>
            <a:r>
              <a:rPr lang="nl-NL" sz="2800" dirty="0"/>
              <a:t>Hoe denkt en oordeelt een klant over een winkel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Moet passend en bevestigend zijn;</a:t>
            </a:r>
          </a:p>
          <a:p>
            <a:r>
              <a:rPr lang="nl-NL" dirty="0"/>
              <a:t>Gebruik maken van Marketing instrumenten</a:t>
            </a:r>
          </a:p>
          <a:p>
            <a:r>
              <a:rPr lang="nl-NL" dirty="0"/>
              <a:t>Kan worden beïnvloed en verrassend zijn;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27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Marketing Concept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Filosofie om commerciële doel te bereiken;</a:t>
            </a:r>
          </a:p>
          <a:p>
            <a:r>
              <a:rPr lang="nl-NL" dirty="0"/>
              <a:t>Zonder Marketing kan een bedrijf niet overleven – doelgroep bedienen;</a:t>
            </a:r>
          </a:p>
          <a:p>
            <a:r>
              <a:rPr lang="nl-NL" dirty="0"/>
              <a:t>Heeft betrekking op bedrijven maar ook mensen en producten</a:t>
            </a:r>
          </a:p>
        </p:txBody>
      </p:sp>
    </p:spTree>
    <p:extLst>
      <p:ext uri="{BB962C8B-B14F-4D97-AF65-F5344CB8AC3E}">
        <p14:creationId xmlns:p14="http://schemas.microsoft.com/office/powerpoint/2010/main" val="160470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 imago (</a:t>
            </a:r>
            <a:r>
              <a:rPr lang="nl-NL" dirty="0" err="1"/>
              <a:t>physical</a:t>
            </a:r>
            <a:r>
              <a:rPr lang="nl-NL" dirty="0"/>
              <a:t> </a:t>
            </a:r>
            <a:r>
              <a:rPr lang="nl-NL" dirty="0" err="1"/>
              <a:t>evidence</a:t>
            </a:r>
            <a:r>
              <a:rPr lang="nl-NL" dirty="0"/>
              <a:t>)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Winkel imago moet ook passen bij de realiteit (eerste indruk) b.v. Apple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646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E5259B-6DF2-491C-888E-671EEF34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Nike, Inc. - Wikipedia">
            <a:extLst>
              <a:ext uri="{FF2B5EF4-FFF2-40B4-BE49-F238E27FC236}">
                <a16:creationId xmlns:a16="http://schemas.microsoft.com/office/drawing/2014/main" id="{BA4FFD8A-5902-4BAA-BF60-7CDED29B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00" y="1998710"/>
            <a:ext cx="6372200" cy="22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04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89F1227-12E7-4187-BCB6-4551B6F6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Wat zijn de verschillende type logo's? - Liesbeth Smit">
            <a:extLst>
              <a:ext uri="{FF2B5EF4-FFF2-40B4-BE49-F238E27FC236}">
                <a16:creationId xmlns:a16="http://schemas.microsoft.com/office/drawing/2014/main" id="{8C7E0FFB-8555-4970-BA58-CABDD6632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2"/>
          <a:stretch/>
        </p:blipFill>
        <p:spPr bwMode="auto">
          <a:xfrm>
            <a:off x="355661" y="1412776"/>
            <a:ext cx="5584491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Mastercard verwijdert naam uit eigen logo | Creditcard.nl">
            <a:extLst>
              <a:ext uri="{FF2B5EF4-FFF2-40B4-BE49-F238E27FC236}">
                <a16:creationId xmlns:a16="http://schemas.microsoft.com/office/drawing/2014/main" id="{215ADEC3-C396-4DF5-AEE8-4F7C8A4EB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F078CC-F8A3-4B57-95D2-7F745CBB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041" y="1666503"/>
            <a:ext cx="3405689" cy="19148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C1C7EB-AE34-4FA2-B0DF-7F5F72361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r="33463"/>
          <a:stretch/>
        </p:blipFill>
        <p:spPr>
          <a:xfrm>
            <a:off x="5547979" y="3835127"/>
            <a:ext cx="3240360" cy="26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29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D50C0-3080-4749-899F-B22E42275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Winkelbeeld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3EF85C-62BE-4CBC-A649-03690A979E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Winkelformule</a:t>
            </a:r>
          </a:p>
        </p:txBody>
      </p:sp>
    </p:spTree>
    <p:extLst>
      <p:ext uri="{BB962C8B-B14F-4D97-AF65-F5344CB8AC3E}">
        <p14:creationId xmlns:p14="http://schemas.microsoft.com/office/powerpoint/2010/main" val="1006945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andentweelgroep.nl/wms/fm/userfiles/vestigingen/afbeeldingen/p16ta7e7pkkku1a60bm71agi78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5503"/>
            <a:ext cx="9144000" cy="60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87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di-aanbiedingen.nl/file/aldi-wink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90669"/>
            <a:ext cx="8964488" cy="53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969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t58.nl/images/userimg/Schoe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" y="404664"/>
            <a:ext cx="9056923" cy="60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604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cintosh.nl/data/images/beeldbank/egr_bd93ce9992bb_fashion_scapino_interieur01_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712968" cy="65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753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doormalen.nl/rijen/files/2013/08/DSC00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11"/>
            <a:ext cx="8535921" cy="640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720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iciparisxl.nl/uploadedImages/NL/B2C/About/img3-b_over-ici-paris-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" y="306254"/>
            <a:ext cx="9080500" cy="6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90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6.fanpop.com/image/photos/36800000/one-direction-Tour-2014-one-direction-36886450-2000-1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080500" cy="72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22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 trouw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Klanten trekken </a:t>
            </a:r>
          </a:p>
          <a:p>
            <a:r>
              <a:rPr lang="nl-NL" dirty="0"/>
              <a:t>Klanten vasthouden</a:t>
            </a:r>
          </a:p>
          <a:p>
            <a:pPr lvl="1"/>
            <a:r>
              <a:rPr lang="nl-NL" dirty="0"/>
              <a:t>Retentie: Alle activiteiten ten doel om klanten voor je winkel te behouden</a:t>
            </a:r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9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emerce.nl/content/uploads/2012/03/persbericht-facebook-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b="4548"/>
          <a:stretch/>
        </p:blipFill>
        <p:spPr bwMode="auto">
          <a:xfrm>
            <a:off x="390339" y="2146847"/>
            <a:ext cx="3476894" cy="259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rivieramaisonnijmegen.weebly.com/uploads/6/0/8/3/6083487/5448498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6" y="4741527"/>
            <a:ext cx="5534500" cy="213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2.bp.blogspot.com/-KTB-gA78wxQ/UvIiZwas75I/AAAAAAAAAN8/wu2yGIkWbpU/s1600/IMG_05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r="5269" b="6948"/>
          <a:stretch/>
        </p:blipFill>
        <p:spPr bwMode="auto">
          <a:xfrm>
            <a:off x="3896916" y="0"/>
            <a:ext cx="5114595" cy="31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deperslijst.com/persbericht/Boodschappenpakk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4064" r="9229" b="7448"/>
          <a:stretch/>
        </p:blipFill>
        <p:spPr bwMode="auto">
          <a:xfrm>
            <a:off x="5796136" y="3212976"/>
            <a:ext cx="3113669" cy="33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nijkerk.nieuws.nl/media/sites/237/2013/12/kih5mjn0o5luntsb7mnla1weo-2-13-12-12-voedselbank-jumbo-715x4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6916" cy="22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859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Marketing instrumenten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P(rijs)</a:t>
            </a:r>
          </a:p>
          <a:p>
            <a:r>
              <a:rPr lang="nl-NL" dirty="0"/>
              <a:t>P(</a:t>
            </a:r>
            <a:r>
              <a:rPr lang="nl-NL" dirty="0" err="1"/>
              <a:t>roduct</a:t>
            </a:r>
            <a:r>
              <a:rPr lang="nl-NL" dirty="0"/>
              <a:t>)</a:t>
            </a:r>
          </a:p>
          <a:p>
            <a:r>
              <a:rPr lang="nl-NL" dirty="0"/>
              <a:t>P(laats)</a:t>
            </a:r>
          </a:p>
          <a:p>
            <a:r>
              <a:rPr lang="nl-NL" dirty="0"/>
              <a:t>P(</a:t>
            </a:r>
            <a:r>
              <a:rPr lang="nl-NL" dirty="0" err="1"/>
              <a:t>romotie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P(</a:t>
            </a:r>
            <a:r>
              <a:rPr lang="nl-NL" dirty="0" err="1"/>
              <a:t>ersoneel</a:t>
            </a:r>
            <a:r>
              <a:rPr lang="nl-NL" dirty="0"/>
              <a:t>)</a:t>
            </a:r>
          </a:p>
          <a:p>
            <a:r>
              <a:rPr lang="nl-NL" dirty="0"/>
              <a:t>P(</a:t>
            </a:r>
            <a:r>
              <a:rPr lang="nl-NL" dirty="0" err="1"/>
              <a:t>roces</a:t>
            </a:r>
            <a:r>
              <a:rPr lang="nl-NL" dirty="0"/>
              <a:t>)</a:t>
            </a:r>
          </a:p>
          <a:p>
            <a:r>
              <a:rPr lang="nl-NL" dirty="0"/>
              <a:t>P(</a:t>
            </a:r>
            <a:r>
              <a:rPr lang="nl-NL" dirty="0" err="1"/>
              <a:t>hysical</a:t>
            </a:r>
            <a:r>
              <a:rPr lang="nl-NL" dirty="0"/>
              <a:t>) </a:t>
            </a:r>
            <a:r>
              <a:rPr lang="nl-NL" dirty="0" err="1"/>
              <a:t>evidence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510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0"/>
            <a:ext cx="5184576" cy="345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5" y="3458072"/>
            <a:ext cx="6053283" cy="339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64986"/>
            <a:ext cx="3491880" cy="174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71" y="633661"/>
            <a:ext cx="208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86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Opdracht</a:t>
            </a:r>
          </a:p>
        </p:txBody>
      </p:sp>
      <p:pic>
        <p:nvPicPr>
          <p:cNvPr id="4" name="Picture 2" descr="http://www.doormalen.nl/rijen/files/2013/08/DSC00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99175"/>
            <a:ext cx="4357999" cy="32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arikenstraat.nl/wp-content/uploads/2010/09/kruidv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" y="3645024"/>
            <a:ext cx="462140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993.photobucket.com/albums/af56/beautygloss/j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5471"/>
            <a:ext cx="2448272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emmemagazine.nl/Online/wp-content/uploads/Etos-logo-1.jpg?154d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11" y="3143734"/>
            <a:ext cx="2387089" cy="100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395536" y="134076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Onderstaand zie je 2 drogisterij ketens:</a:t>
            </a:r>
          </a:p>
          <a:p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Schrijf van elke keten de 7 marketing instrumenten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Bepaal de verschillen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5282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eenvogue.com/images/entertainment/cover-stars/2013-04/justin-bieber-cover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8" y="116632"/>
            <a:ext cx="5381625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satlife.files.wordpress.com/2014/05/1taylorswift-mug.jpg?w=1000&amp;h=1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52" y="116631"/>
            <a:ext cx="44577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0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d/Mark_Rutte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" y="260648"/>
            <a:ext cx="440055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C0665F-06A1-42F6-84C6-D51C4FF741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6" r="12764"/>
          <a:stretch/>
        </p:blipFill>
        <p:spPr>
          <a:xfrm>
            <a:off x="4513032" y="260648"/>
            <a:ext cx="461971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0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64AEF-B232-4ED1-A6D9-B83B1BDA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Identiteit / imago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510D69-CB06-4B69-A701-7A0436A9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Imago: beeld dat de consument heeft van jou of jouw bedrijf of organisatie</a:t>
            </a:r>
          </a:p>
          <a:p>
            <a:r>
              <a:rPr lang="nl-NL" dirty="0"/>
              <a:t>Identiteit: beeld dat jij of je bedrijf wil dat het heeft bij de consument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b="1" i="1" dirty="0"/>
              <a:t>Marketing draagt bij om de identiteit om te zetten in het gewenst imago!</a:t>
            </a:r>
          </a:p>
        </p:txBody>
      </p:sp>
    </p:spTree>
    <p:extLst>
      <p:ext uri="{BB962C8B-B14F-4D97-AF65-F5344CB8AC3E}">
        <p14:creationId xmlns:p14="http://schemas.microsoft.com/office/powerpoint/2010/main" val="198755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itymom.nl/wp-content/uploads/2014/03/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188640"/>
            <a:ext cx="24384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adabounce.nl/files/boni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24" y="188640"/>
            <a:ext cx="2852316" cy="17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993.photobucket.com/albums/af56/beautygloss/ja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78098"/>
            <a:ext cx="4248472" cy="15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mediafusion.nl/system/logos/intratu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68" y="5324448"/>
            <a:ext cx="28575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happietarialeiden.nl/wp-content/uploads/2011/10/logogamm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34" y="1909459"/>
            <a:ext cx="40100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upload.wikimedia.org/wikipedia/nah/6/64/Peugeot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54597"/>
            <a:ext cx="2760296" cy="26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www.rtvstadskanaal.nl/wp-content/uploads/2014/11/jumbo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29199"/>
            <a:ext cx="3542063" cy="13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galeries-st-lambert.be/upload/filemanager/files/commerces/logos/ici-paris-x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b="27633"/>
          <a:stretch/>
        </p:blipFill>
        <p:spPr bwMode="auto">
          <a:xfrm>
            <a:off x="41920" y="232675"/>
            <a:ext cx="3810000" cy="16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33E74B-F3CD-4108-9DC9-7C4B5726F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293" y="490686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fbeeldingsresultaat voor logo V&amp;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127125"/>
            <a:ext cx="47434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logo V&amp;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974725"/>
            <a:ext cx="47434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96" y="1124744"/>
            <a:ext cx="9199096" cy="45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591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3FD663673A1C468486BB8CF72FDC54" ma:contentTypeVersion="7" ma:contentTypeDescription="Een nieuw document maken." ma:contentTypeScope="" ma:versionID="885230d4d6fb1ed9f6c780860e90d21c">
  <xsd:schema xmlns:xsd="http://www.w3.org/2001/XMLSchema" xmlns:xs="http://www.w3.org/2001/XMLSchema" xmlns:p="http://schemas.microsoft.com/office/2006/metadata/properties" xmlns:ns2="0a5048d8-fbbc-4f81-8376-02290dc50016" targetNamespace="http://schemas.microsoft.com/office/2006/metadata/properties" ma:root="true" ma:fieldsID="1acb56309d7ba031a17c051635ad32e9" ns2:_="">
    <xsd:import namespace="0a5048d8-fbbc-4f81-8376-02290dc500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048d8-fbbc-4f81-8376-02290dc500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C52555-B526-400C-B393-BFD2D6A86DF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75624C-070A-4604-B8AC-76D145EEA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5048d8-fbbc-4f81-8376-02290dc500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6A540B-272C-491E-9A60-45AA40A25F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382</Words>
  <Application>Microsoft Office PowerPoint</Application>
  <PresentationFormat>Diavoorstelling (4:3)</PresentationFormat>
  <Paragraphs>96</Paragraphs>
  <Slides>44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7" baseType="lpstr">
      <vt:lpstr>Arial</vt:lpstr>
      <vt:lpstr>Calibri</vt:lpstr>
      <vt:lpstr>Kantoorthema</vt:lpstr>
      <vt:lpstr>Marketing</vt:lpstr>
      <vt:lpstr>Marketing</vt:lpstr>
      <vt:lpstr>Marketing Concept</vt:lpstr>
      <vt:lpstr>PowerPoint-presentatie</vt:lpstr>
      <vt:lpstr>PowerPoint-presentatie</vt:lpstr>
      <vt:lpstr>PowerPoint-presentatie</vt:lpstr>
      <vt:lpstr>Identiteit / imago</vt:lpstr>
      <vt:lpstr>PowerPoint-presentatie</vt:lpstr>
      <vt:lpstr>PowerPoint-presentatie</vt:lpstr>
      <vt:lpstr>PowerPoint-presentatie</vt:lpstr>
      <vt:lpstr>PowerPoint-presentatie</vt:lpstr>
      <vt:lpstr>Welke concepten zijn er?</vt:lpstr>
      <vt:lpstr>PowerPoint-presentatie</vt:lpstr>
      <vt:lpstr>PowerPoint-presentatie</vt:lpstr>
      <vt:lpstr>PowerPoint-presentatie</vt:lpstr>
      <vt:lpstr>Marketing instrumenten</vt:lpstr>
      <vt:lpstr>PowerPoint-presentatie</vt:lpstr>
      <vt:lpstr>Vormen van Marketing</vt:lpstr>
      <vt:lpstr>PowerPoint-presentatie</vt:lpstr>
      <vt:lpstr>PowerPoint-presentatie</vt:lpstr>
      <vt:lpstr>PowerPoint-presentatie</vt:lpstr>
      <vt:lpstr>Markt Segmentatie</vt:lpstr>
      <vt:lpstr>Markt segmentatie criteria</vt:lpstr>
      <vt:lpstr>PowerPoint-presentatie</vt:lpstr>
      <vt:lpstr>Markt strategieën </vt:lpstr>
      <vt:lpstr>PowerPoint-presentatie</vt:lpstr>
      <vt:lpstr>Winkel formule</vt:lpstr>
      <vt:lpstr>PowerPoint-presentatie</vt:lpstr>
      <vt:lpstr>Winkel imago Hoe denkt en oordeelt een klant over een winkel</vt:lpstr>
      <vt:lpstr>Winkel imago (physical evidence) </vt:lpstr>
      <vt:lpstr>PowerPoint-presentatie</vt:lpstr>
      <vt:lpstr>PowerPoint-presentatie</vt:lpstr>
      <vt:lpstr>Winkelbeeld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Winkel trouw</vt:lpstr>
      <vt:lpstr>PowerPoint-presentatie</vt:lpstr>
      <vt:lpstr>Marketing instrumenten</vt:lpstr>
      <vt:lpstr>PowerPoint-presentatie</vt:lpstr>
      <vt:lpstr>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</dc:title>
  <dc:creator>User</dc:creator>
  <cp:lastModifiedBy>Regien Mendel - ten Napel</cp:lastModifiedBy>
  <cp:revision>71</cp:revision>
  <cp:lastPrinted>2015-05-20T15:19:04Z</cp:lastPrinted>
  <dcterms:created xsi:type="dcterms:W3CDTF">2015-03-07T10:40:56Z</dcterms:created>
  <dcterms:modified xsi:type="dcterms:W3CDTF">2020-12-30T20:27:49Z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0x0101009B3FD663673A1C468486BB8CF72FDC54</vt:lpwstr>
  </property>
</Properties>
</file>